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6324600" y="676275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nl-BE" altLang="en-US" sz="1600">
              <a:solidFill>
                <a:srgbClr val="CC6600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8686800" y="676275"/>
            <a:ext cx="1524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nl-BE" altLang="en-US" sz="1600">
              <a:solidFill>
                <a:srgbClr val="CC6600"/>
              </a:solidFill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31750">
            <a:solidFill>
              <a:srgbClr val="29527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rgbClr val="29527B"/>
              </a:solidFill>
              <a:cs typeface="Arial" charset="0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95275" y="6553200"/>
            <a:ext cx="1905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000">
              <a:solidFill>
                <a:srgbClr val="29527B"/>
              </a:solidFill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31220" y="2659862"/>
            <a:ext cx="7700962" cy="933573"/>
          </a:xfrm>
          <a:prstGeom prst="rect">
            <a:avLst/>
          </a:prstGeom>
        </p:spPr>
        <p:txBody>
          <a:bodyPr/>
          <a:lstStyle>
            <a:lvl1pPr algn="ctr">
              <a:defRPr sz="3000">
                <a:solidFill>
                  <a:srgbClr val="29527B"/>
                </a:solidFill>
              </a:defRPr>
            </a:lvl1pPr>
          </a:lstStyle>
          <a:p>
            <a:pPr lvl="0"/>
            <a:r>
              <a:rPr lang="fr-FR" noProof="0" dirty="0"/>
              <a:t>Bonnes pratiques pour la création de vos fichiers Excel</a:t>
            </a:r>
            <a:endParaRPr lang="en-GB" noProof="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38276" y="4678363"/>
            <a:ext cx="6262688" cy="1079500"/>
          </a:xfrm>
          <a:prstGeom prst="rect">
            <a:avLst/>
          </a:prstGeom>
        </p:spPr>
        <p:txBody>
          <a:bodyPr/>
          <a:lstStyle>
            <a:lvl1pPr algn="ctr">
              <a:lnSpc>
                <a:spcPct val="150000"/>
              </a:lnSpc>
              <a:defRPr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fr-FR" noProof="0" dirty="0"/>
              <a:t>Modifiez le style des sous-titres du masque</a:t>
            </a:r>
            <a:endParaRPr lang="en-GB" noProof="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2FF3451-F0E1-4AF7-B3F4-53D59D24A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992065"/>
            <a:ext cx="2788479" cy="933577"/>
          </a:xfrm>
          <a:prstGeom prst="rect">
            <a:avLst/>
          </a:prstGeom>
        </p:spPr>
      </p:pic>
      <p:sp>
        <p:nvSpPr>
          <p:cNvPr id="25" name="Line 9">
            <a:extLst>
              <a:ext uri="{FF2B5EF4-FFF2-40B4-BE49-F238E27FC236}">
                <a16:creationId xmlns:a16="http://schemas.microsoft.com/office/drawing/2014/main" id="{44686DCA-9A59-4D74-B95A-9CCA283CBCB7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971550"/>
            <a:ext cx="9144000" cy="0"/>
          </a:xfrm>
          <a:prstGeom prst="line">
            <a:avLst/>
          </a:prstGeom>
          <a:noFill/>
          <a:ln w="34925">
            <a:solidFill>
              <a:srgbClr val="4569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rgbClr val="29527B"/>
              </a:solidFill>
              <a:cs typeface="Arial" charset="0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EE237B00-BF9F-43A3-8535-2473C810D8AB}"/>
              </a:ext>
            </a:extLst>
          </p:cNvPr>
          <p:cNvGrpSpPr/>
          <p:nvPr/>
        </p:nvGrpSpPr>
        <p:grpSpPr>
          <a:xfrm>
            <a:off x="6440300" y="558077"/>
            <a:ext cx="2283205" cy="1084127"/>
            <a:chOff x="2540465" y="3145400"/>
            <a:chExt cx="2283205" cy="108412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4E99E68-644D-417A-9BC4-07FEEC985568}"/>
                </a:ext>
              </a:extLst>
            </p:cNvPr>
            <p:cNvSpPr/>
            <p:nvPr/>
          </p:nvSpPr>
          <p:spPr>
            <a:xfrm>
              <a:off x="2657911" y="3273598"/>
              <a:ext cx="2165759" cy="645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B789573F-A6A2-4362-889C-1C7A196DED52}"/>
                </a:ext>
              </a:extLst>
            </p:cNvPr>
            <p:cNvGrpSpPr/>
            <p:nvPr/>
          </p:nvGrpSpPr>
          <p:grpSpPr>
            <a:xfrm>
              <a:off x="2540465" y="3145400"/>
              <a:ext cx="2138964" cy="1084127"/>
              <a:chOff x="2540465" y="3145400"/>
              <a:chExt cx="2138964" cy="1084127"/>
            </a:xfrm>
          </p:grpSpPr>
          <p:pic>
            <p:nvPicPr>
              <p:cNvPr id="29" name="Image 28">
                <a:extLst>
                  <a:ext uri="{FF2B5EF4-FFF2-40B4-BE49-F238E27FC236}">
                    <a16:creationId xmlns:a16="http://schemas.microsoft.com/office/drawing/2014/main" id="{16C87D96-8420-474E-B095-ED645844F0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40465" y="3145400"/>
                <a:ext cx="1042930" cy="1084127"/>
              </a:xfrm>
              <a:prstGeom prst="rect">
                <a:avLst/>
              </a:prstGeom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EBDF88E-D2A7-435C-8AFD-33BB01126648}"/>
                  </a:ext>
                </a:extLst>
              </p:cNvPr>
              <p:cNvSpPr/>
              <p:nvPr/>
            </p:nvSpPr>
            <p:spPr>
              <a:xfrm>
                <a:off x="3257639" y="3281041"/>
                <a:ext cx="127470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800" b="1" dirty="0">
                    <a:latin typeface="Raleway script=all rev=2"/>
                  </a:rPr>
                  <a:t>Excel Sup'</a:t>
                </a:r>
                <a:endParaRPr lang="fr-FR" sz="1800" dirty="0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FF75C08-BE21-4077-B74A-DDBDA3C3AF7A}"/>
                  </a:ext>
                </a:extLst>
              </p:cNvPr>
              <p:cNvSpPr/>
              <p:nvPr/>
            </p:nvSpPr>
            <p:spPr>
              <a:xfrm>
                <a:off x="3280007" y="3548965"/>
                <a:ext cx="13994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200" b="1" i="1" dirty="0">
                    <a:latin typeface="Raleway script=all rev=2"/>
                  </a:rPr>
                  <a:t>www.excelsup.fr</a:t>
                </a:r>
                <a:endParaRPr lang="fr-FR" sz="1200" i="1" dirty="0"/>
              </a:p>
            </p:txBody>
          </p:sp>
        </p:grpSp>
      </p:grp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2E2B47D-1C7E-40AF-B8D2-656D1216FD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9B5CC4-7BA5-463B-801E-7CB76E5325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59939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>
                <a:cs typeface="Arial" charset="0"/>
              </a:defRPr>
            </a:lvl1pPr>
          </a:lstStyle>
          <a:p>
            <a:fld id="{4C9B5CC4-7BA5-463B-801E-7CB76E532550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8BD6949-8292-4CC6-9E70-0ED1F9B8AE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4166" y="250563"/>
            <a:ext cx="5775814" cy="46705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fr-FR" i="0" kern="1200" dirty="0">
                <a:solidFill>
                  <a:srgbClr val="D65050"/>
                </a:solidFill>
                <a:effectLst/>
                <a:latin typeface="+mj-lt"/>
                <a:cs typeface="Times New Roman" panose="02020603050405020304" pitchFamily="18" charset="0"/>
              </a:defRPr>
            </a:lvl1pPr>
          </a:lstStyle>
          <a:p>
            <a:pPr marL="0" lvl="0" defTabSz="914377" latinLnBrk="0"/>
            <a:r>
              <a:rPr lang="fr-FR" dirty="0"/>
              <a:t>Titre slide 2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5BF743E-44AD-4973-81FB-9B9118C666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6797" y="1286405"/>
            <a:ext cx="4495800" cy="27940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4pPr>
              <a:defRPr>
                <a:latin typeface="+mn-lt"/>
              </a:defRPr>
            </a:lvl4pPr>
          </a:lstStyle>
          <a:p>
            <a:pPr lvl="0"/>
            <a:r>
              <a:rPr lang="fr-FR" dirty="0"/>
              <a:t>Premier niveau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12945-5415-40AC-AF4A-65402DDC53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48200" y="1286405"/>
            <a:ext cx="4495800" cy="279400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3pPr marL="1028674" marR="0" indent="-228594" algn="l" defTabSz="914377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tabLst/>
              <a:defRPr/>
            </a:lvl3pPr>
          </a:lstStyle>
          <a:p>
            <a:pPr lvl="2"/>
            <a:r>
              <a:rPr lang="fr-FR" dirty="0"/>
              <a:t>Troisième niveau</a:t>
            </a:r>
          </a:p>
          <a:p>
            <a:pPr marL="1028674" marR="0" lvl="2" indent="-228594" algn="l" defTabSz="914377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fr-FR" dirty="0"/>
              <a:t>Troisième niveau</a:t>
            </a:r>
          </a:p>
          <a:p>
            <a:pPr marL="1028674" marR="0" lvl="2" indent="-228594" algn="l" defTabSz="914377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lr>
                <a:schemeClr val="accent1">
                  <a:lumMod val="75000"/>
                </a:schemeClr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fr-FR" dirty="0"/>
              <a:t>Troisième niveau</a:t>
            </a:r>
          </a:p>
          <a:p>
            <a:pPr lvl="2"/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50A12D36-2AE6-46F5-8EFC-0397926851F6}"/>
              </a:ext>
            </a:extLst>
          </p:cNvPr>
          <p:cNvGrpSpPr/>
          <p:nvPr userDrawn="1"/>
        </p:nvGrpSpPr>
        <p:grpSpPr>
          <a:xfrm>
            <a:off x="6403598" y="67626"/>
            <a:ext cx="2283205" cy="1084127"/>
            <a:chOff x="2540465" y="3145400"/>
            <a:chExt cx="2283205" cy="108412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71F13AA-B401-4DDF-B0AD-36DB24A05357}"/>
                </a:ext>
              </a:extLst>
            </p:cNvPr>
            <p:cNvSpPr/>
            <p:nvPr/>
          </p:nvSpPr>
          <p:spPr>
            <a:xfrm>
              <a:off x="2657911" y="3273598"/>
              <a:ext cx="2165759" cy="645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800"/>
            </a:p>
          </p:txBody>
        </p: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45247F9-12A2-4188-9AA8-55346F5C9D53}"/>
                </a:ext>
              </a:extLst>
            </p:cNvPr>
            <p:cNvGrpSpPr/>
            <p:nvPr/>
          </p:nvGrpSpPr>
          <p:grpSpPr>
            <a:xfrm>
              <a:off x="2540465" y="3145400"/>
              <a:ext cx="2138964" cy="1084127"/>
              <a:chOff x="2540465" y="3145400"/>
              <a:chExt cx="2138964" cy="1084127"/>
            </a:xfrm>
          </p:grpSpPr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A4987CE1-7C63-40E2-B966-C854FFE38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40465" y="3145400"/>
                <a:ext cx="1042930" cy="1084127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0197351-2B65-444A-BFEF-813B74EFF4AF}"/>
                  </a:ext>
                </a:extLst>
              </p:cNvPr>
              <p:cNvSpPr/>
              <p:nvPr/>
            </p:nvSpPr>
            <p:spPr>
              <a:xfrm>
                <a:off x="3257639" y="3281041"/>
                <a:ext cx="127470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800" b="1" dirty="0">
                    <a:latin typeface="Raleway script=all rev=2"/>
                  </a:rPr>
                  <a:t>Excel Sup'</a:t>
                </a:r>
                <a:endParaRPr lang="fr-FR" sz="1800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38E6495-887F-447C-B299-CACBFE5D87B8}"/>
                  </a:ext>
                </a:extLst>
              </p:cNvPr>
              <p:cNvSpPr/>
              <p:nvPr/>
            </p:nvSpPr>
            <p:spPr>
              <a:xfrm>
                <a:off x="3280007" y="3548965"/>
                <a:ext cx="139942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200" b="1" i="1" dirty="0">
                    <a:latin typeface="Raleway script=all rev=2"/>
                  </a:rPr>
                  <a:t>www.excelsup.fr</a:t>
                </a:r>
                <a:endParaRPr lang="fr-FR" sz="1200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928490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21702" y="6553200"/>
            <a:ext cx="330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29527B"/>
                </a:solidFill>
                <a:latin typeface="Arial" charset="0"/>
                <a:cs typeface="+mn-cs"/>
              </a:defRPr>
            </a:lvl1pPr>
          </a:lstStyle>
          <a:p>
            <a:fld id="{4C9B5CC4-7BA5-463B-801E-7CB76E532550}" type="slidenum">
              <a:rPr lang="fr-FR" smtClean="0"/>
              <a:t>‹N°›</a:t>
            </a:fld>
            <a:endParaRPr lang="fr-FR"/>
          </a:p>
        </p:txBody>
      </p:sp>
      <p:sp>
        <p:nvSpPr>
          <p:cNvPr id="1029" name="Line 9"/>
          <p:cNvSpPr>
            <a:spLocks noChangeShapeType="1"/>
          </p:cNvSpPr>
          <p:nvPr/>
        </p:nvSpPr>
        <p:spPr bwMode="auto">
          <a:xfrm>
            <a:off x="0" y="971550"/>
            <a:ext cx="9144000" cy="0"/>
          </a:xfrm>
          <a:prstGeom prst="line">
            <a:avLst/>
          </a:prstGeom>
          <a:noFill/>
          <a:ln w="34925">
            <a:solidFill>
              <a:srgbClr val="4569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rgbClr val="29527B"/>
              </a:solidFill>
              <a:cs typeface="Arial" charset="0"/>
            </a:endParaRPr>
          </a:p>
        </p:txBody>
      </p:sp>
      <p:sp>
        <p:nvSpPr>
          <p:cNvPr id="2" name="Line 11"/>
          <p:cNvSpPr>
            <a:spLocks noChangeShapeType="1"/>
          </p:cNvSpPr>
          <p:nvPr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31750">
            <a:solidFill>
              <a:srgbClr val="45699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rgbClr val="29527B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92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D6505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CC6600"/>
          </a:solidFill>
          <a:latin typeface="Arial" charset="0"/>
        </a:defRPr>
      </a:lvl9pPr>
    </p:titleStyle>
    <p:bodyStyle>
      <a:lvl1pPr marL="342891" indent="-342891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buClr>
          <a:srgbClr val="CC6600"/>
        </a:buClr>
        <a:buSzPct val="110000"/>
        <a:buFont typeface="Wingdings" pitchFamily="2" charset="2"/>
        <a:defRPr sz="2400" b="1">
          <a:solidFill>
            <a:schemeClr val="tx1">
              <a:lumMod val="75000"/>
            </a:schemeClr>
          </a:solidFill>
          <a:latin typeface="+mj-lt"/>
          <a:ea typeface="+mn-ea"/>
          <a:cs typeface="+mn-cs"/>
        </a:defRPr>
      </a:lvl1pPr>
      <a:lvl2pPr marL="571486" indent="-279393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buClr>
          <a:schemeClr val="accent1">
            <a:lumMod val="75000"/>
          </a:schemeClr>
        </a:buClr>
        <a:buSzPct val="110000"/>
        <a:buFont typeface="Wingdings" pitchFamily="2" charset="2"/>
        <a:buChar char="§"/>
        <a:defRPr lang="fr-FR" sz="1800" b="1" i="0" smtClean="0">
          <a:solidFill>
            <a:schemeClr val="tx1">
              <a:lumMod val="75000"/>
            </a:schemeClr>
          </a:solidFill>
          <a:effectLst/>
          <a:latin typeface="+mj-lt"/>
        </a:defRPr>
      </a:lvl2pPr>
      <a:lvl3pPr marL="1028674" indent="-228594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buClr>
          <a:schemeClr val="accent1">
            <a:lumMod val="75000"/>
          </a:schemeClr>
        </a:buClr>
        <a:buSzPct val="100000"/>
        <a:buFont typeface="Wingdings" panose="05000000000000000000" pitchFamily="2" charset="2"/>
        <a:buChar char="Ø"/>
        <a:defRPr lang="fr-FR" sz="1600" b="0" i="0" smtClean="0">
          <a:solidFill>
            <a:schemeClr val="tx1">
              <a:lumMod val="75000"/>
            </a:schemeClr>
          </a:solidFill>
          <a:effectLst/>
          <a:latin typeface="+mn-lt"/>
        </a:defRPr>
      </a:lvl3pPr>
      <a:lvl4pPr marL="1543012" indent="-285744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buClr>
          <a:schemeClr val="accent1">
            <a:lumMod val="75000"/>
          </a:schemeClr>
        </a:buClr>
        <a:buSzPct val="110000"/>
        <a:buFont typeface="Arial" panose="020B0604020202020204" pitchFamily="34" charset="0"/>
        <a:buChar char="•"/>
        <a:defRPr lang="fr-FR" sz="1600" b="0" i="0" smtClean="0">
          <a:solidFill>
            <a:schemeClr val="tx1">
              <a:lumMod val="75000"/>
            </a:schemeClr>
          </a:solidFill>
          <a:effectLst/>
          <a:latin typeface="Raleway script=all rev=2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537" indent="-228594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726" indent="-228594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8914" indent="-228594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103" indent="-228594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99341508-BC95-4195-900B-8AD993F7F2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4167" y="250828"/>
            <a:ext cx="6066303" cy="467051"/>
          </a:xfrm>
        </p:spPr>
        <p:txBody>
          <a:bodyPr/>
          <a:lstStyle/>
          <a:p>
            <a:r>
              <a:rPr lang="fr-FR" dirty="0"/>
              <a:t>Pourquoi utiliser </a:t>
            </a:r>
            <a:r>
              <a:rPr lang="fr-FR" dirty="0" err="1"/>
              <a:t>PowerPivot</a:t>
            </a:r>
            <a:r>
              <a:rPr lang="fr-FR" dirty="0"/>
              <a:t>?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5A06385-A0EC-4D25-B0F8-8E964BB54218}"/>
              </a:ext>
            </a:extLst>
          </p:cNvPr>
          <p:cNvSpPr txBox="1"/>
          <p:nvPr/>
        </p:nvSpPr>
        <p:spPr>
          <a:xfrm>
            <a:off x="284166" y="1454292"/>
            <a:ext cx="813593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6" indent="-171446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   Permet de lier de nombreuses informations sans avoir à écrire des dizaines de RECHERCHEV (ou variantes)</a:t>
            </a:r>
          </a:p>
          <a:p>
            <a:pPr marL="285744" indent="-285744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285744" indent="-285744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Meilleure expérience utilisateur : pas besoin de copier-coller, de tirer des formules pour actualiser le fichier. Peut se connecter directement aux données de votre système d’information (avec l’aide vos informaticiens )</a:t>
            </a:r>
          </a:p>
          <a:p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285744" indent="-285744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Permet de gérer de grandes quantité de données en gardant de bonnes performances. On peut dépasser les 1 000 000 lignes permises par Excel. </a:t>
            </a:r>
          </a:p>
          <a:p>
            <a:pPr marL="285744" indent="-285744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285744" indent="-285744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Peut vous permettre de vous connecter directement aux tables de votre système d’information (avec l’aide de vos informaticiens) </a:t>
            </a:r>
          </a:p>
          <a:p>
            <a:pPr marL="285744" indent="-285744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285744" indent="-285744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Permet de partager des informations uniques entre plusieurs fichiers d’entreprise pour s’assurer que tous restent à jour. </a:t>
            </a:r>
          </a:p>
          <a:p>
            <a:pPr marL="285744" indent="-285744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lvl="1"/>
            <a:r>
              <a:rPr lang="fr-FR" sz="1200" i="1" dirty="0">
                <a:solidFill>
                  <a:srgbClr val="456990"/>
                </a:solidFill>
                <a:latin typeface="Arial"/>
              </a:rPr>
              <a:t>Ex :  Si l’affectation de l’agent 007 passe du « Contre-espionnage » au « Renseignement extérieur », vous pourrez mettre à jour une unique table « Affectation agents » qui sera utilisée à la fois pour le suivi de l’efficacité des heures travaillées et pour l’affectation des notes de frais… sans avoir à dupliquer cette table dans chaque fichier!</a:t>
            </a:r>
          </a:p>
          <a:p>
            <a:pPr lvl="1"/>
            <a:endParaRPr lang="fr-FR" sz="1200" i="1" dirty="0">
              <a:solidFill>
                <a:srgbClr val="456990"/>
              </a:solidFill>
              <a:latin typeface="Arial"/>
            </a:endParaRP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 Permet de dénombrer des valeurs uniques beaucoup plus aisément que sous Excel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fr-FR" sz="1200" dirty="0">
                <a:solidFill>
                  <a:srgbClr val="456990"/>
                </a:solidFill>
                <a:latin typeface="Arial"/>
              </a:rPr>
              <a:t>On reste sous Excel : toujours autant de flexibilité, pas besoin d’installer (et d’acheter les licences pour !) un logiciel tiers. Il faut simplement installer le complément sur tous les postes qui utiliseront vos fichiers </a:t>
            </a:r>
            <a:r>
              <a:rPr lang="fr-FR" sz="1200" dirty="0" err="1">
                <a:solidFill>
                  <a:srgbClr val="456990"/>
                </a:solidFill>
                <a:latin typeface="Arial"/>
              </a:rPr>
              <a:t>ppivot</a:t>
            </a:r>
            <a:r>
              <a:rPr lang="fr-FR" sz="1200" dirty="0">
                <a:solidFill>
                  <a:srgbClr val="456990"/>
                </a:solidFill>
                <a:latin typeface="Arial"/>
              </a:rPr>
              <a:t>.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  <a:p>
            <a:pPr marL="171446" indent="-171446">
              <a:buFont typeface="Wingdings" panose="05000000000000000000" pitchFamily="2" charset="2"/>
              <a:buChar char="Ø"/>
            </a:pPr>
            <a:endParaRPr lang="fr-FR" sz="1200" dirty="0">
              <a:solidFill>
                <a:srgbClr val="45699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848424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hemeExcelSup">
  <a:themeElements>
    <a:clrScheme name="Personnalisé 2">
      <a:dk1>
        <a:srgbClr val="456990"/>
      </a:dk1>
      <a:lt1>
        <a:srgbClr val="FFFFFF"/>
      </a:lt1>
      <a:dk2>
        <a:srgbClr val="564E58"/>
      </a:dk2>
      <a:lt2>
        <a:srgbClr val="564E58"/>
      </a:lt2>
      <a:accent1>
        <a:srgbClr val="D65050"/>
      </a:accent1>
      <a:accent2>
        <a:srgbClr val="564E58"/>
      </a:accent2>
      <a:accent3>
        <a:srgbClr val="456990"/>
      </a:accent3>
      <a:accent4>
        <a:srgbClr val="0F0A0A"/>
      </a:accent4>
      <a:accent5>
        <a:srgbClr val="F5EFED"/>
      </a:accent5>
      <a:accent6>
        <a:srgbClr val="456990"/>
      </a:accent6>
      <a:hlink>
        <a:srgbClr val="D65050"/>
      </a:hlink>
      <a:folHlink>
        <a:srgbClr val="E07A7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29527B"/>
        </a:dk1>
        <a:lt1>
          <a:srgbClr val="FFFFFF"/>
        </a:lt1>
        <a:dk2>
          <a:srgbClr val="29527B"/>
        </a:dk2>
        <a:lt2>
          <a:srgbClr val="808080"/>
        </a:lt2>
        <a:accent1>
          <a:srgbClr val="CC6600"/>
        </a:accent1>
        <a:accent2>
          <a:srgbClr val="3333CC"/>
        </a:accent2>
        <a:accent3>
          <a:srgbClr val="FFFFFF"/>
        </a:accent3>
        <a:accent4>
          <a:srgbClr val="214568"/>
        </a:accent4>
        <a:accent5>
          <a:srgbClr val="E2B8AA"/>
        </a:accent5>
        <a:accent6>
          <a:srgbClr val="2D2DB9"/>
        </a:accent6>
        <a:hlink>
          <a:srgbClr val="3333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ExcelSup" id="{AC85F62E-A991-4BF3-9E18-D856E999447B}" vid="{3CE9A3EB-FED4-4301-9B2C-D7AAE6F1245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56</Words>
  <Application>Microsoft Office PowerPoint</Application>
  <PresentationFormat>Affichage à l'écran 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Raleway script=all rev=2</vt:lpstr>
      <vt:lpstr>Wingdings</vt:lpstr>
      <vt:lpstr>ThemeExcelSup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Heinarc</dc:creator>
  <cp:lastModifiedBy>Heinarc</cp:lastModifiedBy>
  <cp:revision>1</cp:revision>
  <dcterms:created xsi:type="dcterms:W3CDTF">2019-10-23T15:24:30Z</dcterms:created>
  <dcterms:modified xsi:type="dcterms:W3CDTF">2019-10-24T03:56:31Z</dcterms:modified>
</cp:coreProperties>
</file>